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60" r:id="rId5"/>
    <p:sldId id="261" r:id="rId6"/>
    <p:sldId id="269" r:id="rId7"/>
    <p:sldId id="268" r:id="rId8"/>
    <p:sldId id="263" r:id="rId9"/>
    <p:sldId id="264" r:id="rId10"/>
    <p:sldId id="265" r:id="rId11"/>
    <p:sldId id="266" r:id="rId12"/>
    <p:sldId id="267" r:id="rId13"/>
    <p:sldId id="262" r:id="rId14"/>
  </p:sldIdLst>
  <p:sldSz cx="12192000" cy="6858000"/>
  <p:notesSz cx="6858000" cy="9144000"/>
  <p:defaultTextStyle>
    <a:defPPr rtl="0">
      <a:defRPr lang="ro-r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o-RO" dirty="0"/>
          </a:p>
        </p:txBody>
      </p:sp>
      <p:sp>
        <p:nvSpPr>
          <p:cNvPr id="3" name="Substituent dată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EAAA72-3788-4B48-B290-D2DBA8E85075}" type="datetime1">
              <a:rPr lang="ro-RO" smtClean="0"/>
              <a:t>13.01.2022</a:t>
            </a:fld>
            <a:endParaRPr lang="ro-RO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o-RO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80AB591-23E2-4751-AEF3-6F25D78DAAE8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3400215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o-RO" noProof="0" dirty="0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8D982F-4DAE-4C59-AAAF-0BFDA2DEC42E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o-RO" noProof="0" dirty="0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o-RO" noProof="0" dirty="0"/>
              <a:t>Faceți clic pentru a edita stilurile de text coordonator</a:t>
            </a:r>
          </a:p>
          <a:p>
            <a:pPr lvl="1" rtl="0"/>
            <a:r>
              <a:rPr lang="ro-RO" noProof="0" dirty="0"/>
              <a:t>Al doilea nivel</a:t>
            </a:r>
          </a:p>
          <a:p>
            <a:pPr lvl="2" rtl="0"/>
            <a:r>
              <a:rPr lang="ro-RO" noProof="0" dirty="0"/>
              <a:t>Al treilea nivel</a:t>
            </a:r>
          </a:p>
          <a:p>
            <a:pPr lvl="3" rtl="0"/>
            <a:r>
              <a:rPr lang="ro-RO" noProof="0" dirty="0"/>
              <a:t>Al patrulea nivel</a:t>
            </a:r>
          </a:p>
          <a:p>
            <a:pPr lvl="4" rtl="0"/>
            <a:r>
              <a:rPr lang="ro-RO" noProof="0" dirty="0"/>
              <a:t>Al cincilea nivel</a:t>
            </a:r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EEBF4EA-66C0-4CFE-81BD-02CDB9148D34}" type="slidenum">
              <a:rPr lang="ro-RO" noProof="0" smtClean="0"/>
              <a:t>‹#›</a:t>
            </a:fld>
            <a:endParaRPr lang="ro-RO" noProof="0" dirty="0"/>
          </a:p>
        </p:txBody>
      </p:sp>
    </p:spTree>
    <p:extLst>
      <p:ext uri="{BB962C8B-B14F-4D97-AF65-F5344CB8AC3E}">
        <p14:creationId xmlns:p14="http://schemas.microsoft.com/office/powerpoint/2010/main" val="3147126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EEBF4EA-66C0-4CFE-81BD-02CDB9148D34}" type="slidenum">
              <a:rPr lang="ro-RO" smtClean="0"/>
              <a:t>1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611409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rtlCol="0"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ro-RO" noProof="0"/>
              <a:t>Faceți clic pentru a edita stilul de subtitlu coordonator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A703786-8329-4015-9C09-AA6C89DA46A5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imagine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o-RO" noProof="0"/>
              <a:t>Faceți clic pe pictogramă pentru a adăuga o imagine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EE1BD6F-3F5A-451F-A505-452F88D8D2B8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rtlCol="0" anchor="ctr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rtlCol="0" anchor="ctr">
            <a:normAutofit/>
          </a:bodyPr>
          <a:lstStyle>
            <a:lvl1pPr marL="0" indent="0" algn="l" rtl="0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526A73-BC8C-4CC6-AB14-40D202FD3C76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tă text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o-RO" sz="8000" noProof="0" dirty="0">
                <a:solidFill>
                  <a:schemeClr val="accent1"/>
                </a:solidFill>
              </a:rPr>
              <a:t>„</a:t>
            </a:r>
          </a:p>
        </p:txBody>
      </p:sp>
      <p:sp>
        <p:nvSpPr>
          <p:cNvPr id="15" name="Casetă text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o-RO" sz="8000" noProof="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10" name="Substituent text 9"/>
          <p:cNvSpPr>
            <a:spLocks noGrp="1"/>
          </p:cNvSpPr>
          <p:nvPr>
            <p:ph type="body" sz="quarter" idx="13" hasCustomPrompt="1"/>
          </p:nvPr>
        </p:nvSpPr>
        <p:spPr>
          <a:xfrm>
            <a:off x="1674812" y="3352800"/>
            <a:ext cx="8839202" cy="381000"/>
          </a:xfrm>
        </p:spPr>
        <p:txBody>
          <a:bodyPr rtlCol="0" anchor="ctr"/>
          <a:lstStyle>
            <a:lvl1pPr marL="0" indent="0" rtl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rtl="0"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AE6BE29-50EB-475F-943D-FC7A188A2637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ș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rtlCol="0" anchor="b">
            <a:normAutofit/>
          </a:bodyPr>
          <a:lstStyle>
            <a:lvl1pPr algn="l">
              <a:defRPr sz="3200" b="0" cap="all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 rtl="0">
              <a:buNone/>
            </a:pPr>
            <a:r>
              <a:rPr lang="ro-RO" noProof="0"/>
              <a:t>Faceţi clic pentru a edita Master stiluri text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87CC298-98D9-4EF7-8A1F-980D988529B3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șă de nume cu 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tă text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ro-RO" sz="8000" noProof="0" dirty="0">
                <a:solidFill>
                  <a:schemeClr val="accent1"/>
                </a:solidFill>
              </a:rPr>
              <a:t>„</a:t>
            </a:r>
          </a:p>
        </p:txBody>
      </p:sp>
      <p:sp>
        <p:nvSpPr>
          <p:cNvPr id="15" name="Casetă text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o-RO" sz="8000" noProof="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rtlCol="0"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10" name="Substituent text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rtl="0"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 hasCustomPrompt="1"/>
          </p:nvPr>
        </p:nvSpPr>
        <p:spPr>
          <a:xfrm>
            <a:off x="1141411" y="4775200"/>
            <a:ext cx="9906000" cy="1016000"/>
          </a:xfrm>
        </p:spPr>
        <p:txBody>
          <a:bodyPr rtlCol="0" anchor="t">
            <a:normAutofit/>
          </a:bodyPr>
          <a:lstStyle>
            <a:lvl1pPr marL="0" indent="0" algn="l" rtl="0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B7905E4-5B05-4436-B67F-120B48C59B97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devărat sau f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10" name="Substituent text 9"/>
          <p:cNvSpPr>
            <a:spLocks noGrp="1"/>
          </p:cNvSpPr>
          <p:nvPr>
            <p:ph type="body" sz="quarter" idx="13" hasCustomPrompt="1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rtl="0"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 hasCustomPrompt="1"/>
          </p:nvPr>
        </p:nvSpPr>
        <p:spPr>
          <a:xfrm>
            <a:off x="1141411" y="4343400"/>
            <a:ext cx="9906000" cy="1447800"/>
          </a:xfrm>
        </p:spPr>
        <p:txBody>
          <a:bodyPr rtlCol="0" anchor="t">
            <a:normAutofit/>
          </a:bodyPr>
          <a:lstStyle>
            <a:lvl1pPr marL="0" indent="0" algn="l" rtl="0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rtl="0">
              <a:buNone/>
            </a:pPr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1098595-DC91-4BB2-8A3B-DA6F8DB0DD9C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u și tex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u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D88911F-79FA-4967-9DE9-8A284705B6C5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rtlCol="0" anchor="t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A8E88C4-3292-4F08-BB20-C3D5A42028A2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 rtlCol="0" anchor="ctr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D8D4D95-348E-4CF9-835A-9F643F8D1113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rtlCol="0" anchor="b"/>
          <a:lstStyle>
            <a:lvl1pPr algn="r">
              <a:defRPr sz="4000" b="0" cap="all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FD777C3-CAFF-40C7-970A-EA5943B3FA8E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4F629B7-237F-413C-93DB-D5DEC25D1A36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5" name="Substituent text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6" name="Substituent conținut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7" name="Substituent dată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DDD9529-D328-4F6D-A7D4-E8DDCEBCEDB0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8" name="Substituent subsol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9" name="Substituent număr diapozitiv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dată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FAE8EC-AF6B-4C3F-B876-843B5F1EC96E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2A3457C-80B6-4B26-9CFF-68048D873FC1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3" name="Substituent subsol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rtlCol="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4A1FCA4-31CE-453B-B002-6205B8E0500C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14" name="Substituent imagine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ro-RO" noProof="0"/>
              <a:t>Faceți clic pe pictogramă pentru a adăuga o imagine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 rtlCol="0"/>
          <a:lstStyle>
            <a:lvl1pPr>
              <a:defRPr/>
            </a:lvl1pPr>
          </a:lstStyle>
          <a:p>
            <a:fld id="{717FF6DF-D695-4D8B-9B54-BE9747EDC5AB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ro-RO" noProof="0" smtClean="0"/>
              <a:pPr rtl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titlu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o-RO" noProof="0" dirty="0"/>
              <a:t>Faceți clic pentru a edita stilul de titlu coordonator</a:t>
            </a:r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ro-RO" noProof="0" dirty="0"/>
              <a:t>Faceți clic pentru a edita stilurile de text coordonator</a:t>
            </a:r>
          </a:p>
          <a:p>
            <a:pPr lvl="1" rtl="0"/>
            <a:r>
              <a:rPr lang="ro-RO" noProof="0" dirty="0"/>
              <a:t>Al doilea nivel</a:t>
            </a:r>
          </a:p>
          <a:p>
            <a:pPr lvl="2" rtl="0"/>
            <a:r>
              <a:rPr lang="ro-RO" noProof="0" dirty="0"/>
              <a:t>Al treilea nivel</a:t>
            </a:r>
          </a:p>
          <a:p>
            <a:pPr lvl="3" rtl="0"/>
            <a:r>
              <a:rPr lang="ro-RO" noProof="0" dirty="0"/>
              <a:t>Al patrulea nivel</a:t>
            </a:r>
          </a:p>
          <a:p>
            <a:pPr lvl="4" rtl="0"/>
            <a:r>
              <a:rPr lang="ro-RO" noProof="0" dirty="0"/>
              <a:t>Al cincilea nivel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Calibri" panose="020F0502020204030204" pitchFamily="34" charset="0"/>
              </a:defRPr>
            </a:lvl1pPr>
          </a:lstStyle>
          <a:p>
            <a:fld id="{2410B1BE-5D47-4EAF-9BF0-47712936360F}" type="datetime1">
              <a:rPr lang="ro-RO" smtClean="0"/>
              <a:pPr/>
              <a:t>13.01.2022</a:t>
            </a:fld>
            <a:endParaRPr lang="ro-RO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Calibri" panose="020F0502020204030204" pitchFamily="34" charset="0"/>
              </a:defRPr>
            </a:lvl1pPr>
          </a:lstStyle>
          <a:p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Calibri" panose="020F0502020204030204" pitchFamily="34" charset="0"/>
              </a:defRPr>
            </a:lvl1pPr>
          </a:lstStyle>
          <a:p>
            <a:fld id="{D57F1E4F-1CFF-5643-939E-217C01CDF565}" type="slidenum">
              <a:rPr lang="ro-RO" noProof="0" smtClean="0"/>
              <a:pPr/>
              <a:t>‹#›</a:t>
            </a:fld>
            <a:endParaRPr lang="ro-RO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Calibri" panose="020F0502020204030204" pitchFamily="34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Calibri" panose="020F0502020204030204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Calibri" panose="020F0502020204030204" pitchFamily="34" charset="0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Calibri" panose="020F0502020204030204" pitchFamily="34" charset="0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Calibri" panose="020F0502020204030204" pitchFamily="34" charset="0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ine 7">
            <a:extLst>
              <a:ext uri="{FF2B5EF4-FFF2-40B4-BE49-F238E27FC236}">
                <a16:creationId xmlns:a16="http://schemas.microsoft.com/office/drawing/2014/main" id="{49076F00-C11C-4B8C-A42D-26907935F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 useBgFill="1">
        <p:nvSpPr>
          <p:cNvPr id="29" name="Dreptunghi rotunjit 9">
            <a:extLst>
              <a:ext uri="{FF2B5EF4-FFF2-40B4-BE49-F238E27FC236}">
                <a16:creationId xmlns:a16="http://schemas.microsoft.com/office/drawing/2014/main" id="{377641A3-0AD1-47C4-888F-5D557BC9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96889" y="1846512"/>
            <a:ext cx="8998224" cy="3164976"/>
          </a:xfrm>
          <a:prstGeom prst="roundRect">
            <a:avLst>
              <a:gd name="adj" fmla="val 4629"/>
            </a:avLst>
          </a:pr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o-RO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6807B440-1575-45E1-ADD8-03747A5B7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2007703"/>
            <a:ext cx="8676222" cy="1802297"/>
          </a:xfrm>
        </p:spPr>
        <p:txBody>
          <a:bodyPr rtlCol="0">
            <a:normAutofit/>
          </a:bodyPr>
          <a:lstStyle/>
          <a:p>
            <a:r>
              <a:rPr lang="en-US" b="1" dirty="0">
                <a:latin typeface="Copperplate Gothic Bold" panose="020E0705020206020404" pitchFamily="34" charset="0"/>
              </a:rPr>
              <a:t>Gray Codes</a:t>
            </a:r>
            <a:endParaRPr lang="ro-RO" b="1" dirty="0">
              <a:latin typeface="Copperplate Gothic Bold" panose="020E0705020206020404" pitchFamily="34" charset="0"/>
            </a:endParaRPr>
          </a:p>
        </p:txBody>
      </p:sp>
      <p:sp>
        <p:nvSpPr>
          <p:cNvPr id="3" name="Subtitlu 2">
            <a:extLst>
              <a:ext uri="{FF2B5EF4-FFF2-40B4-BE49-F238E27FC236}">
                <a16:creationId xmlns:a16="http://schemas.microsoft.com/office/drawing/2014/main" id="{E26292E0-6095-4F56-8D59-35C313153F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795587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n-US" dirty="0">
                <a:latin typeface="Copperplate Gothic Bold" panose="020E0705020206020404" pitchFamily="34" charset="0"/>
              </a:rPr>
              <a:t>Dl. </a:t>
            </a:r>
            <a:r>
              <a:rPr lang="en-US" dirty="0" err="1">
                <a:latin typeface="Copperplate Gothic Bold" panose="020E0705020206020404" pitchFamily="34" charset="0"/>
              </a:rPr>
              <a:t>Fulga</a:t>
            </a:r>
            <a:r>
              <a:rPr lang="en-US" dirty="0">
                <a:latin typeface="Copperplate Gothic Bold" panose="020E0705020206020404" pitchFamily="34" charset="0"/>
              </a:rPr>
              <a:t> (</a:t>
            </a:r>
            <a:r>
              <a:rPr lang="en-US" dirty="0" err="1">
                <a:latin typeface="Copperplate Gothic Bold" panose="020E0705020206020404" pitchFamily="34" charset="0"/>
              </a:rPr>
              <a:t>Fulga</a:t>
            </a:r>
            <a:r>
              <a:rPr lang="en-US" dirty="0">
                <a:latin typeface="Copperplate Gothic Bold" panose="020E0705020206020404" pitchFamily="34" charset="0"/>
              </a:rPr>
              <a:t> Fabian-Marian)</a:t>
            </a:r>
          </a:p>
          <a:p>
            <a:pPr rtl="0"/>
            <a:r>
              <a:rPr lang="en-US" dirty="0" err="1">
                <a:latin typeface="Copperplate Gothic Bold" panose="020E0705020206020404" pitchFamily="34" charset="0"/>
              </a:rPr>
              <a:t>Velciov</a:t>
            </a:r>
            <a:r>
              <a:rPr lang="en-US" dirty="0">
                <a:latin typeface="Copperplate Gothic Bold" panose="020E0705020206020404" pitchFamily="34" charset="0"/>
              </a:rPr>
              <a:t> Ana-Diana</a:t>
            </a:r>
            <a:endParaRPr lang="ro-RO" dirty="0">
              <a:latin typeface="Copperplate Gothic Bold" panose="020E07050202060204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875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F5DAA7FD-FF59-4A2B-9AC6-D5F1E1213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anchor="ctr">
            <a:normAutofit/>
          </a:bodyPr>
          <a:lstStyle/>
          <a:p>
            <a:r>
              <a:rPr lang="en-US" sz="3600" b="1" dirty="0" err="1"/>
              <a:t>Utilizarile</a:t>
            </a:r>
            <a:r>
              <a:rPr lang="en-US" sz="3600" b="1" dirty="0"/>
              <a:t> </a:t>
            </a:r>
            <a:r>
              <a:rPr lang="en-US" sz="3600" b="1" dirty="0" err="1"/>
              <a:t>acestor</a:t>
            </a:r>
            <a:r>
              <a:rPr lang="en-US" sz="3600" b="1" dirty="0"/>
              <a:t> </a:t>
            </a:r>
            <a:r>
              <a:rPr lang="en-US" sz="3600" b="1" dirty="0" err="1"/>
              <a:t>coduri</a:t>
            </a:r>
            <a:endParaRPr lang="ro-RO" sz="3600" b="1" dirty="0"/>
          </a:p>
        </p:txBody>
      </p:sp>
      <p:pic>
        <p:nvPicPr>
          <p:cNvPr id="3074" name="Picture 2" descr="Gray to Binary Code Converter Circuit : Truth table &amp;amp; Logic diagram -  ElectricalWorkbook">
            <a:extLst>
              <a:ext uri="{FF2B5EF4-FFF2-40B4-BE49-F238E27FC236}">
                <a16:creationId xmlns:a16="http://schemas.microsoft.com/office/drawing/2014/main" id="{3B38BFD0-654E-4059-9F0B-34FFBF2458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93939" y="2666999"/>
            <a:ext cx="3371746" cy="3124201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BA5C8C23-74A8-4183-88DC-7A7ECCCD3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In </a:t>
            </a:r>
            <a:r>
              <a:rPr lang="en-US" sz="2400" dirty="0" err="1"/>
              <a:t>aeronave</a:t>
            </a:r>
            <a:r>
              <a:rPr lang="en-US" sz="2400" dirty="0"/>
              <a:t>, in </a:t>
            </a:r>
            <a:r>
              <a:rPr lang="en-US" sz="2400" dirty="0" err="1"/>
              <a:t>cazul</a:t>
            </a:r>
            <a:r>
              <a:rPr lang="en-US" sz="2400" dirty="0"/>
              <a:t> in care </a:t>
            </a:r>
            <a:r>
              <a:rPr lang="en-US" sz="2400" dirty="0" err="1"/>
              <a:t>altimetrele</a:t>
            </a:r>
            <a:r>
              <a:rPr lang="en-US" sz="2400" dirty="0"/>
              <a:t> sunt in mod natural </a:t>
            </a:r>
            <a:r>
              <a:rPr lang="en-US" sz="2400" dirty="0" err="1"/>
              <a:t>mecanice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In </a:t>
            </a:r>
            <a:r>
              <a:rPr lang="en-US" sz="2400" dirty="0" err="1"/>
              <a:t>hartile</a:t>
            </a:r>
            <a:r>
              <a:rPr lang="en-US" sz="2400" dirty="0"/>
              <a:t> Karnaugh (K-Maps)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93675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8B33E27-9AC3-4694-B0CE-9F1562BBD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o-RO" b="1" kern="120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Calibri" panose="020F0502020204030204" pitchFamily="34" charset="0"/>
                <a:ea typeface="+mj-ea"/>
                <a:cs typeface="+mj-cs"/>
              </a:rPr>
              <a:t>Ce este un gray code?</a:t>
            </a:r>
          </a:p>
        </p:txBody>
      </p:sp>
      <p:sp>
        <p:nvSpPr>
          <p:cNvPr id="4" name="CasetăText 3">
            <a:extLst>
              <a:ext uri="{FF2B5EF4-FFF2-40B4-BE49-F238E27FC236}">
                <a16:creationId xmlns:a16="http://schemas.microsoft.com/office/drawing/2014/main" id="{B5B6F75D-F55C-4407-9E2B-C6EF9450B225}"/>
              </a:ext>
            </a:extLst>
          </p:cNvPr>
          <p:cNvSpPr txBox="1"/>
          <p:nvPr/>
        </p:nvSpPr>
        <p:spPr>
          <a:xfrm>
            <a:off x="1141412" y="2666999"/>
            <a:ext cx="4876800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ro-RO" cap="small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Reflected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  <a:r>
              <a:rPr lang="ro-RO" cap="small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Binary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Code(RBC) numit si Gray Code a fost creat si folosit de Frank Gray in lucrarea de brevet din 1947.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ro-RO" cap="small" dirty="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7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Un astfel de cod este, de</a:t>
            </a:r>
            <a:r>
              <a:rPr lang="en-US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fapt, o </a:t>
            </a:r>
            <a:r>
              <a:rPr lang="ro-RO" cap="small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functie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G(i) pe numere </a:t>
            </a:r>
            <a:r>
              <a:rPr lang="ro-RO" cap="small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intregi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cu o proprietate remarcabila: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ro-RO" cap="small" dirty="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7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alibri" panose="020F0502020204030204" pitchFamily="34" charset="0"/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G(i) si G(i+1) </a:t>
            </a:r>
            <a:r>
              <a:rPr lang="ro-RO" cap="small" dirty="0" err="1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difera</a:t>
            </a:r>
            <a:r>
              <a:rPr lang="ro-RO" cap="small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alibri" panose="020F0502020204030204" pitchFamily="34" charset="0"/>
              </a:rPr>
              <a:t> prin exact un bit intre ele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endParaRPr lang="ro-RO" cap="small" dirty="0">
              <a:gradFill flip="none" rotWithShape="1">
                <a:gsLst>
                  <a:gs pos="0">
                    <a:schemeClr val="tx1"/>
                  </a:gs>
                  <a:gs pos="100000">
                    <a:schemeClr val="tx1">
                      <a:lumMod val="75000"/>
                    </a:scheme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  <p:pic>
        <p:nvPicPr>
          <p:cNvPr id="1026" name="Picture 2" descr="Gray Code Shaft Encoder">
            <a:extLst>
              <a:ext uri="{FF2B5EF4-FFF2-40B4-BE49-F238E27FC236}">
                <a16:creationId xmlns:a16="http://schemas.microsoft.com/office/drawing/2014/main" id="{7992112A-A6AA-415A-A678-346176704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80907" y="2514600"/>
            <a:ext cx="3415047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8214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57FA191-9DDF-4AEB-B386-0555CD5E5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anchor="ctr">
            <a:normAutofit/>
          </a:bodyPr>
          <a:lstStyle/>
          <a:p>
            <a:r>
              <a:rPr lang="en-US" dirty="0"/>
              <a:t>Cum se </a:t>
            </a:r>
            <a:r>
              <a:rPr lang="en-US" dirty="0" err="1"/>
              <a:t>creeaza</a:t>
            </a:r>
            <a:r>
              <a:rPr lang="en-US" dirty="0"/>
              <a:t> </a:t>
            </a:r>
            <a:r>
              <a:rPr lang="en-US" dirty="0" err="1"/>
              <a:t>codurile</a:t>
            </a:r>
            <a:r>
              <a:rPr lang="en-US" dirty="0"/>
              <a:t> gray?</a:t>
            </a:r>
            <a:endParaRPr lang="ro-RO" dirty="0"/>
          </a:p>
        </p:txBody>
      </p:sp>
      <p:pic>
        <p:nvPicPr>
          <p:cNvPr id="6" name="Substituent conținut 5">
            <a:extLst>
              <a:ext uri="{FF2B5EF4-FFF2-40B4-BE49-F238E27FC236}">
                <a16:creationId xmlns:a16="http://schemas.microsoft.com/office/drawing/2014/main" id="{CAD4F766-4610-4492-9F32-3065656C9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527" y="2864961"/>
            <a:ext cx="6379439" cy="2376341"/>
          </a:xfrm>
          <a:noFill/>
        </p:spPr>
      </p:pic>
      <p:pic>
        <p:nvPicPr>
          <p:cNvPr id="8" name="Imagine 7">
            <a:extLst>
              <a:ext uri="{FF2B5EF4-FFF2-40B4-BE49-F238E27FC236}">
                <a16:creationId xmlns:a16="http://schemas.microsoft.com/office/drawing/2014/main" id="{9EA9375E-185B-44A1-B72C-07B8B1B9B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2009" y="2133926"/>
            <a:ext cx="4496427" cy="377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2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112EC04-8522-4FD8-9BA0-844B67114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/>
          <a:p>
            <a:r>
              <a:rPr lang="en-US" dirty="0" err="1"/>
              <a:t>Exemplu</a:t>
            </a:r>
            <a:r>
              <a:rPr lang="en-US" dirty="0"/>
              <a:t> de gray codes</a:t>
            </a:r>
            <a:endParaRPr lang="ro-RO" dirty="0"/>
          </a:p>
        </p:txBody>
      </p:sp>
      <p:pic>
        <p:nvPicPr>
          <p:cNvPr id="6" name="Substituent conținut 5">
            <a:extLst>
              <a:ext uri="{FF2B5EF4-FFF2-40B4-BE49-F238E27FC236}">
                <a16:creationId xmlns:a16="http://schemas.microsoft.com/office/drawing/2014/main" id="{9AB5F993-2CB2-41D1-A096-39A43C282AB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tretch/>
        </p:blipFill>
        <p:spPr>
          <a:xfrm>
            <a:off x="7492807" y="-18288"/>
            <a:ext cx="3158451" cy="6903720"/>
          </a:xfrm>
          <a:noFill/>
        </p:spPr>
      </p:pic>
    </p:spTree>
    <p:extLst>
      <p:ext uri="{BB962C8B-B14F-4D97-AF65-F5344CB8AC3E}">
        <p14:creationId xmlns:p14="http://schemas.microsoft.com/office/powerpoint/2010/main" val="3768506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8B33E27-9AC3-4694-B0CE-9F1562BBD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/>
          <a:p>
            <a:r>
              <a:rPr lang="en-US" b="1" err="1"/>
              <a:t>Reprezentarea</a:t>
            </a:r>
            <a:r>
              <a:rPr lang="en-US" b="1"/>
              <a:t> </a:t>
            </a:r>
            <a:r>
              <a:rPr lang="en-US" b="1" err="1"/>
              <a:t>codarii</a:t>
            </a:r>
            <a:r>
              <a:rPr lang="en-US" b="1"/>
              <a:t> Gray</a:t>
            </a:r>
            <a:endParaRPr lang="ro-RO" b="1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25C24E3B-94F9-4C4B-ADDB-863B07A2D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812" y="1031204"/>
            <a:ext cx="5943601" cy="43383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1046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8B33E27-9AC3-4694-B0CE-9F1562BBD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anchor="ctr">
            <a:normAutofit/>
          </a:bodyPr>
          <a:lstStyle/>
          <a:p>
            <a:r>
              <a:rPr lang="en-US" b="1" dirty="0" err="1"/>
              <a:t>Reprezentarea</a:t>
            </a:r>
            <a:r>
              <a:rPr lang="en-US" b="1" dirty="0"/>
              <a:t> </a:t>
            </a:r>
            <a:r>
              <a:rPr lang="en-US" b="1" dirty="0" err="1"/>
              <a:t>decodarii</a:t>
            </a:r>
            <a:r>
              <a:rPr lang="en-US" b="1" dirty="0"/>
              <a:t> din Gray encode</a:t>
            </a:r>
            <a:endParaRPr lang="ro-RO" b="1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E96A617E-1AC9-4401-B875-5C4534DD2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684" y="2666999"/>
            <a:ext cx="6981455" cy="31242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22785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B355B2C-4E74-412F-BB23-5D43315F0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anchor="ctr">
            <a:normAutofit/>
          </a:bodyPr>
          <a:lstStyle/>
          <a:p>
            <a:r>
              <a:rPr lang="en-US" dirty="0" err="1"/>
              <a:t>Codul</a:t>
            </a:r>
            <a:r>
              <a:rPr lang="en-US" dirty="0"/>
              <a:t> in C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codarea</a:t>
            </a:r>
            <a:r>
              <a:rPr lang="en-US" dirty="0"/>
              <a:t> gray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Inversa</a:t>
            </a:r>
            <a:r>
              <a:rPr lang="en-US" dirty="0"/>
              <a:t> </a:t>
            </a:r>
            <a:r>
              <a:rPr lang="en-US" dirty="0" err="1"/>
              <a:t>Acesteia</a:t>
            </a:r>
            <a:endParaRPr lang="ro-RO" dirty="0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C6330C3C-83A6-4FF9-A57E-4DE7094AC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184" y="2666999"/>
            <a:ext cx="8062455" cy="31242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4489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B355B2C-4E74-412F-BB23-5D43315F0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852" y="2730238"/>
            <a:ext cx="4637220" cy="1397523"/>
          </a:xfrm>
        </p:spPr>
        <p:txBody>
          <a:bodyPr anchor="b">
            <a:noAutofit/>
          </a:bodyPr>
          <a:lstStyle/>
          <a:p>
            <a:r>
              <a:rPr lang="en-US" sz="4000" dirty="0" err="1"/>
              <a:t>Codul</a:t>
            </a:r>
            <a:r>
              <a:rPr lang="en-US" sz="4000" dirty="0"/>
              <a:t> in Assembly </a:t>
            </a:r>
            <a:r>
              <a:rPr lang="en-US" sz="4000" dirty="0" err="1"/>
              <a:t>pentru</a:t>
            </a:r>
            <a:r>
              <a:rPr lang="en-US" sz="4000" dirty="0"/>
              <a:t> Gray Codes</a:t>
            </a:r>
            <a:endParaRPr lang="ro-RO" sz="4000" dirty="0"/>
          </a:p>
        </p:txBody>
      </p:sp>
      <p:pic>
        <p:nvPicPr>
          <p:cNvPr id="4" name="Imagine 3">
            <a:extLst>
              <a:ext uri="{FF2B5EF4-FFF2-40B4-BE49-F238E27FC236}">
                <a16:creationId xmlns:a16="http://schemas.microsoft.com/office/drawing/2014/main" id="{EDF11E88-32C7-4CBE-A796-4EA46073D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189" y="609601"/>
            <a:ext cx="5544846" cy="5181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83152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B355B2C-4E74-412F-BB23-5D43315F0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2998" y="2491622"/>
            <a:ext cx="4637220" cy="1874755"/>
          </a:xfrm>
        </p:spPr>
        <p:txBody>
          <a:bodyPr anchor="b">
            <a:noAutofit/>
          </a:bodyPr>
          <a:lstStyle/>
          <a:p>
            <a:r>
              <a:rPr lang="en-US" sz="4000"/>
              <a:t>Codul in Assembly pentru decodarea Gray Codes</a:t>
            </a:r>
            <a:endParaRPr lang="ro-RO" sz="4000" dirty="0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D1CC073D-85AE-4E55-8A00-CB856715A2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142" y="235851"/>
            <a:ext cx="4831450" cy="638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2806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lasă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516_TF34100736.potx" id="{EA02D647-7498-4B19-97A3-A66C1F3C969B}" vid="{69978D77-6AF2-459E-A998-BF87D298B584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137551-CD8F-4200-B612-C4D85FD8307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190339A-8661-42A0-BCF8-FCB14B654C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D05A9AC-14F2-42E4-904B-43004658B9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Proiectare Plasă</Template>
  <TotalTime>56</TotalTime>
  <Words>146</Words>
  <Application>Microsoft Office PowerPoint</Application>
  <PresentationFormat>Ecran lat</PresentationFormat>
  <Paragraphs>21</Paragraphs>
  <Slides>10</Slides>
  <Notes>1</Notes>
  <HiddenSlides>0</HiddenSlides>
  <MMClips>0</MMClips>
  <ScaleCrop>false</ScaleCrop>
  <HeadingPairs>
    <vt:vector size="6" baseType="variant">
      <vt:variant>
        <vt:lpstr>Fonturi utilizate</vt:lpstr>
      </vt:variant>
      <vt:variant>
        <vt:i4>4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Copperplate Gothic Bold</vt:lpstr>
      <vt:lpstr>Plasă</vt:lpstr>
      <vt:lpstr>Gray Codes</vt:lpstr>
      <vt:lpstr>Ce este un gray code?</vt:lpstr>
      <vt:lpstr>Cum se creeaza codurile gray?</vt:lpstr>
      <vt:lpstr>Exemplu de gray codes</vt:lpstr>
      <vt:lpstr>Reprezentarea codarii Gray</vt:lpstr>
      <vt:lpstr>Reprezentarea decodarii din Gray encode</vt:lpstr>
      <vt:lpstr>Codul in C pentru codarea gray si Inversa Acesteia</vt:lpstr>
      <vt:lpstr>Codul in Assembly pentru Gray Codes</vt:lpstr>
      <vt:lpstr>Codul in Assembly pentru decodarea Gray Codes</vt:lpstr>
      <vt:lpstr>Utilizarile acestor coduri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Gray Codes</dc:title>
  <dc:creator>Fabi Fabi</dc:creator>
  <cp:lastModifiedBy>Fabi Fabi</cp:lastModifiedBy>
  <cp:revision>1</cp:revision>
  <dcterms:created xsi:type="dcterms:W3CDTF">2022-01-13T16:54:59Z</dcterms:created>
  <dcterms:modified xsi:type="dcterms:W3CDTF">2022-01-13T17:51:26Z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